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0" r:id="rId6"/>
    <p:sldId id="262"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7" d="100"/>
          <a:sy n="87" d="100"/>
        </p:scale>
        <p:origin x="-106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7C6A3A-E684-4C71-93F3-2C00BC8F4171}" type="datetimeFigureOut">
              <a:rPr lang="en-US" smtClean="0"/>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1311910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C6A3A-E684-4C71-93F3-2C00BC8F4171}" type="datetimeFigureOut">
              <a:rPr lang="en-US" smtClean="0"/>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928486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C6A3A-E684-4C71-93F3-2C00BC8F4171}" type="datetimeFigureOut">
              <a:rPr lang="en-US" smtClean="0"/>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305424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C6A3A-E684-4C71-93F3-2C00BC8F4171}" type="datetimeFigureOut">
              <a:rPr lang="en-US" smtClean="0"/>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1080307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7C6A3A-E684-4C71-93F3-2C00BC8F4171}" type="datetimeFigureOut">
              <a:rPr lang="en-US" smtClean="0"/>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420908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7C6A3A-E684-4C71-93F3-2C00BC8F4171}" type="datetimeFigureOut">
              <a:rPr lang="en-US" smtClean="0"/>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4272490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7C6A3A-E684-4C71-93F3-2C00BC8F4171}" type="datetimeFigureOut">
              <a:rPr lang="en-US" smtClean="0"/>
              <a:t>4/10/2012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102487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7C6A3A-E684-4C71-93F3-2C00BC8F4171}" type="datetimeFigureOut">
              <a:rPr lang="en-US" smtClean="0"/>
              <a:t>4/10/2012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3364752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C6A3A-E684-4C71-93F3-2C00BC8F4171}" type="datetimeFigureOut">
              <a:rPr lang="en-US" smtClean="0"/>
              <a:t>4/10/2012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3494347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C6A3A-E684-4C71-93F3-2C00BC8F4171}" type="datetimeFigureOut">
              <a:rPr lang="en-US" smtClean="0"/>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1587543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C6A3A-E684-4C71-93F3-2C00BC8F4171}" type="datetimeFigureOut">
              <a:rPr lang="en-US" smtClean="0"/>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E7996-6115-45FA-9E38-5B7ADC57F25A}" type="slidenum">
              <a:rPr lang="en-US" smtClean="0"/>
              <a:t>‹#›</a:t>
            </a:fld>
            <a:endParaRPr lang="en-US"/>
          </a:p>
        </p:txBody>
      </p:sp>
    </p:spTree>
    <p:extLst>
      <p:ext uri="{BB962C8B-B14F-4D97-AF65-F5344CB8AC3E}">
        <p14:creationId xmlns:p14="http://schemas.microsoft.com/office/powerpoint/2010/main" val="921245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C6A3A-E684-4C71-93F3-2C00BC8F4171}" type="datetimeFigureOut">
              <a:rPr lang="en-US" smtClean="0"/>
              <a:t>4/10/2012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E7996-6115-45FA-9E38-5B7ADC57F25A}" type="slidenum">
              <a:rPr lang="en-US" smtClean="0"/>
              <a:t>‹#›</a:t>
            </a:fld>
            <a:endParaRPr lang="en-US"/>
          </a:p>
        </p:txBody>
      </p:sp>
    </p:spTree>
    <p:extLst>
      <p:ext uri="{BB962C8B-B14F-4D97-AF65-F5344CB8AC3E}">
        <p14:creationId xmlns:p14="http://schemas.microsoft.com/office/powerpoint/2010/main" val="474307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4.wav"/><Relationship Id="rId1" Type="http://schemas.openxmlformats.org/officeDocument/2006/relationships/slideLayout" Target="../slideLayouts/slideLayout7.xml"/><Relationship Id="rId6" Type="http://schemas.openxmlformats.org/officeDocument/2006/relationships/audio" Target="../media/audio4.wav"/><Relationship Id="rId5" Type="http://schemas.openxmlformats.org/officeDocument/2006/relationships/hyperlink" Target="http://mesopotamia.mrdonn.org/" TargetMode="Externa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audio" Target="../media/audio5.wav"/></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wav"/><Relationship Id="rId1" Type="http://schemas.openxmlformats.org/officeDocument/2006/relationships/slideLayout" Target="../slideLayouts/slideLayout7.xml"/><Relationship Id="rId6" Type="http://schemas.openxmlformats.org/officeDocument/2006/relationships/audio" Target="../media/audio4.wav"/><Relationship Id="rId5" Type="http://schemas.openxmlformats.org/officeDocument/2006/relationships/hyperlink" Target="http://video.nationalgeographic.com/video/kids/people-places-kids/iraq-mesopotamia-kids/" TargetMode="Externa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audio" Target="../media/audio6.wav"/></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153400" cy="3219451"/>
          </a:xfrm>
        </p:spPr>
        <p:txBody>
          <a:bodyPr>
            <a:normAutofit/>
          </a:bodyPr>
          <a:lstStyle/>
          <a:p>
            <a:r>
              <a:rPr lang="en-US" sz="5400" b="1" dirty="0" smtClean="0">
                <a:solidFill>
                  <a:schemeClr val="accent6">
                    <a:lumMod val="75000"/>
                  </a:schemeClr>
                </a:solidFill>
                <a:effectLst>
                  <a:outerShdw blurRad="38100" dist="38100" dir="2700000" algn="tl">
                    <a:srgbClr val="000000">
                      <a:alpha val="43137"/>
                    </a:srgbClr>
                  </a:outerShdw>
                </a:effectLst>
                <a:latin typeface="Britannic Bold" pitchFamily="34" charset="0"/>
              </a:rPr>
              <a:t>Ancient Mesopotamia L.E.G.S. PowerPoint Presentation</a:t>
            </a:r>
            <a:endParaRPr lang="en-US" sz="5400" b="1" dirty="0">
              <a:solidFill>
                <a:schemeClr val="accent6">
                  <a:lumMod val="75000"/>
                </a:schemeClr>
              </a:solidFill>
              <a:effectLst>
                <a:outerShdw blurRad="38100" dist="38100" dir="2700000" algn="tl">
                  <a:srgbClr val="000000">
                    <a:alpha val="43137"/>
                  </a:srgbClr>
                </a:outerShdw>
              </a:effectLst>
              <a:latin typeface="Britannic Bold" pitchFamily="34" charset="0"/>
            </a:endParaRPr>
          </a:p>
        </p:txBody>
      </p:sp>
      <p:sp>
        <p:nvSpPr>
          <p:cNvPr id="3" name="Subtitle 2"/>
          <p:cNvSpPr>
            <a:spLocks noGrp="1"/>
          </p:cNvSpPr>
          <p:nvPr>
            <p:ph type="subTitle" idx="1"/>
          </p:nvPr>
        </p:nvSpPr>
        <p:spPr>
          <a:xfrm>
            <a:off x="1371600" y="3886200"/>
            <a:ext cx="6400800" cy="762000"/>
          </a:xfrm>
        </p:spPr>
        <p:txBody>
          <a:bodyPr>
            <a:noAutofit/>
          </a:bodyPr>
          <a:lstStyle/>
          <a:p>
            <a:r>
              <a:rPr lang="en-US" sz="4800" b="1" dirty="0" smtClean="0">
                <a:solidFill>
                  <a:schemeClr val="accent6">
                    <a:lumMod val="75000"/>
                  </a:schemeClr>
                </a:solidFill>
                <a:effectLst>
                  <a:outerShdw blurRad="38100" dist="38100" dir="2700000" algn="tl">
                    <a:srgbClr val="000000">
                      <a:alpha val="43137"/>
                    </a:srgbClr>
                  </a:outerShdw>
                </a:effectLst>
              </a:rPr>
              <a:t>By </a:t>
            </a:r>
            <a:r>
              <a:rPr lang="en-US" sz="4800" b="1" dirty="0" smtClean="0">
                <a:solidFill>
                  <a:schemeClr val="accent6">
                    <a:lumMod val="75000"/>
                  </a:schemeClr>
                </a:solidFill>
                <a:effectLst>
                  <a:outerShdw blurRad="38100" dist="38100" dir="2700000" algn="tl">
                    <a:srgbClr val="000000">
                      <a:alpha val="43137"/>
                    </a:srgbClr>
                  </a:outerShdw>
                </a:effectLst>
                <a:latin typeface="Brush Script MT" pitchFamily="66" charset="0"/>
              </a:rPr>
              <a:t>Timothy </a:t>
            </a:r>
            <a:r>
              <a:rPr lang="en-US" sz="4800" b="1" dirty="0" err="1" smtClean="0">
                <a:solidFill>
                  <a:schemeClr val="accent6">
                    <a:lumMod val="75000"/>
                  </a:schemeClr>
                </a:solidFill>
                <a:effectLst>
                  <a:outerShdw blurRad="38100" dist="38100" dir="2700000" algn="tl">
                    <a:srgbClr val="000000">
                      <a:alpha val="43137"/>
                    </a:srgbClr>
                  </a:outerShdw>
                </a:effectLst>
                <a:latin typeface="Brush Script MT" pitchFamily="66" charset="0"/>
              </a:rPr>
              <a:t>Callery</a:t>
            </a:r>
            <a:endParaRPr lang="en-US" sz="4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9678595"/>
      </p:ext>
    </p:extLst>
  </p:cSld>
  <p:clrMapOvr>
    <a:masterClrMapping/>
  </p:clrMapOvr>
  <mc:AlternateContent xmlns:mc="http://schemas.openxmlformats.org/markup-compatibility/2006" xmlns:p14="http://schemas.microsoft.com/office/powerpoint/2010/main">
    <mc:Choice Requires="p14">
      <p:transition spd="slow" p14:dur="1200">
        <p:dissolve/>
        <p:sndAc>
          <p:stSnd>
            <p:snd r:embed="rId2" name="hammer.wav"/>
          </p:stSnd>
        </p:sndAc>
      </p:transition>
    </mc:Choice>
    <mc:Fallback xmlns="">
      <p:transition spd="slow">
        <p:dissolve/>
        <p:sndAc>
          <p:stSnd>
            <p:snd r:embed="rId4"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305800" cy="5897562"/>
          </a:xfrm>
        </p:spPr>
        <p:txBody>
          <a:bodyPr>
            <a:normAutofit/>
          </a:bodyPr>
          <a:lstStyle/>
          <a:p>
            <a:r>
              <a:rPr lang="en-US" b="1" dirty="0" smtClean="0">
                <a:latin typeface="Baskerville Old Face" pitchFamily="18" charset="0"/>
              </a:rPr>
              <a:t>Ancient Mesopotamia: Laws, Empire, Government, and Society</a:t>
            </a:r>
            <a:r>
              <a:rPr lang="en-US" dirty="0" smtClean="0">
                <a:latin typeface="Baskerville Old Face" pitchFamily="18" charset="0"/>
              </a:rPr>
              <a:t/>
            </a:r>
            <a:br>
              <a:rPr lang="en-US" dirty="0" smtClean="0">
                <a:latin typeface="Baskerville Old Face" pitchFamily="18" charset="0"/>
              </a:rPr>
            </a:br>
            <a:r>
              <a:rPr lang="en-US" sz="3200" dirty="0" smtClean="0">
                <a:latin typeface="Baskerville Old Face" pitchFamily="18" charset="0"/>
              </a:rPr>
              <a:t/>
            </a:r>
            <a:br>
              <a:rPr lang="en-US" sz="3200" dirty="0" smtClean="0">
                <a:latin typeface="Baskerville Old Face" pitchFamily="18" charset="0"/>
              </a:rPr>
            </a:br>
            <a:r>
              <a:rPr lang="en-US" sz="3200" dirty="0" smtClean="0">
                <a:effectLst>
                  <a:outerShdw blurRad="38100" dist="38100" dir="2700000" algn="tl">
                    <a:srgbClr val="000000">
                      <a:alpha val="43137"/>
                    </a:srgbClr>
                  </a:outerShdw>
                </a:effectLst>
                <a:latin typeface="Baskerville Old Face" pitchFamily="18" charset="0"/>
              </a:rPr>
              <a:t>Essential Question: In order to maintain order and stability, how have past civilizations arranged different groups and their responsibilities (society), organized power to control their populations (government and law), and extended power over other territories (empire)?</a:t>
            </a:r>
            <a:r>
              <a:rPr lang="en-US" dirty="0" smtClean="0">
                <a:latin typeface="Baskerville Old Face" pitchFamily="18" charset="0"/>
              </a:rPr>
              <a:t/>
            </a:r>
            <a:br>
              <a:rPr lang="en-US" dirty="0" smtClean="0">
                <a:latin typeface="Baskerville Old Face" pitchFamily="18" charset="0"/>
              </a:rPr>
            </a:br>
            <a:endParaRPr lang="en-US" dirty="0">
              <a:latin typeface="Baskerville Old Face" pitchFamily="18" charset="0"/>
            </a:endParaRPr>
          </a:p>
        </p:txBody>
      </p:sp>
    </p:spTree>
    <p:extLst>
      <p:ext uri="{BB962C8B-B14F-4D97-AF65-F5344CB8AC3E}">
        <p14:creationId xmlns:p14="http://schemas.microsoft.com/office/powerpoint/2010/main" val="2265762890"/>
      </p:ext>
    </p:extLst>
  </p:cSld>
  <p:clrMapOvr>
    <a:masterClrMapping/>
  </p:clrMapOvr>
  <mc:AlternateContent xmlns:mc="http://schemas.openxmlformats.org/markup-compatibility/2006" xmlns:p14="http://schemas.microsoft.com/office/powerpoint/2010/main">
    <mc:Choice Requires="p14">
      <p:transition spd="slow" p14:dur="2000">
        <p14:shred/>
        <p:sndAc>
          <p:stSnd>
            <p:snd r:embed="rId2" name="type.wav"/>
          </p:stSnd>
        </p:sndAc>
      </p:transition>
    </mc:Choice>
    <mc:Fallback xmlns="">
      <p:transition spd="slow">
        <p:fade/>
        <p:sndAc>
          <p:stSnd>
            <p:snd r:embed="rId4" name="typ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2000"/>
            <a:lum/>
          </a:blip>
          <a:srcRect/>
          <a:stretch>
            <a:fillRect t="-34000" b="-34000"/>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18197"/>
            <a:ext cx="8229600" cy="1143000"/>
          </a:xfrm>
        </p:spPr>
        <p:txBody>
          <a:bodyPr>
            <a:normAutofit fontScale="90000"/>
          </a:bodyPr>
          <a:lstStyle/>
          <a:p>
            <a:r>
              <a:rPr lang="en-US" b="1" dirty="0" smtClean="0">
                <a:solidFill>
                  <a:schemeClr val="accent6">
                    <a:lumMod val="75000"/>
                  </a:schemeClr>
                </a:solidFill>
                <a:latin typeface="Bodoni MT Black" pitchFamily="18" charset="0"/>
              </a:rPr>
              <a:t>Mesopotamian Law and Government</a:t>
            </a:r>
            <a:endParaRPr lang="en-US" b="1" dirty="0">
              <a:solidFill>
                <a:schemeClr val="accent6">
                  <a:lumMod val="75000"/>
                </a:schemeClr>
              </a:solidFill>
              <a:latin typeface="Bodoni MT Black" pitchFamily="18" charset="0"/>
            </a:endParaRPr>
          </a:p>
        </p:txBody>
      </p:sp>
      <p:sp>
        <p:nvSpPr>
          <p:cNvPr id="7" name="Content Placeholder 6"/>
          <p:cNvSpPr>
            <a:spLocks noGrp="1"/>
          </p:cNvSpPr>
          <p:nvPr>
            <p:ph idx="1"/>
          </p:nvPr>
        </p:nvSpPr>
        <p:spPr>
          <a:xfrm>
            <a:off x="0" y="1219200"/>
            <a:ext cx="9144000" cy="5638800"/>
          </a:xfrm>
        </p:spPr>
        <p:txBody>
          <a:bodyPr>
            <a:normAutofit/>
          </a:bodyPr>
          <a:lstStyle/>
          <a:p>
            <a:pPr marL="0" indent="0">
              <a:buNone/>
            </a:pPr>
            <a:r>
              <a:rPr lang="en-US" sz="2000" b="1" dirty="0" smtClean="0">
                <a:solidFill>
                  <a:schemeClr val="accent6">
                    <a:lumMod val="75000"/>
                  </a:schemeClr>
                </a:solidFill>
                <a:latin typeface="Baskerville Old Face" pitchFamily="18" charset="0"/>
              </a:rPr>
              <a:t>	</a:t>
            </a:r>
            <a:r>
              <a:rPr lang="en-US" sz="1600" b="1" dirty="0" smtClean="0">
                <a:solidFill>
                  <a:schemeClr val="tx1">
                    <a:lumMod val="95000"/>
                    <a:lumOff val="5000"/>
                  </a:schemeClr>
                </a:solidFill>
                <a:latin typeface="Baskerville Old Face" pitchFamily="18" charset="0"/>
              </a:rPr>
              <a:t>The law and government of Mesopotamia developed over time; from small farming communities along the Tigris and Euphrates rivers ruled by one militia leader, to powerful city-states ruled by powerful kings. When the Neolithic Era started, and the ice had melted away up north, it left the region of the western middle east as a fertile area. This area was called the Fertile Crescent. Many towns and farming communities developed in this area in about 6000 B.C. They developed into larger towns and cities in around 3000 B.C., such as Ur and </a:t>
            </a:r>
            <a:r>
              <a:rPr lang="en-US" sz="1600" b="1" dirty="0" err="1" smtClean="0">
                <a:solidFill>
                  <a:schemeClr val="tx1">
                    <a:lumMod val="95000"/>
                    <a:lumOff val="5000"/>
                  </a:schemeClr>
                </a:solidFill>
                <a:latin typeface="Baskerville Old Face" pitchFamily="18" charset="0"/>
              </a:rPr>
              <a:t>Uruk</a:t>
            </a:r>
            <a:r>
              <a:rPr lang="en-US" sz="1600" b="1" dirty="0" smtClean="0">
                <a:solidFill>
                  <a:schemeClr val="tx1">
                    <a:lumMod val="95000"/>
                    <a:lumOff val="5000"/>
                  </a:schemeClr>
                </a:solidFill>
                <a:latin typeface="Baskerville Old Face" pitchFamily="18" charset="0"/>
              </a:rPr>
              <a:t>. These were the first cities of Mesopotamia that developed in Sumer, or southern Mesopotamia. These cities were ruled by one king, or as we know them, tyrants. The more advanced governments of the Mesopotamian cities developed when a system of writing in Mesopotamia, called cuneiform. This was used to keep statistics, numbers, and record documents. Official writers to the government and farmers called scribes were the ones who read and wrote. When more city-states appeared in Mesopotamia like: Babylon, Nineveh,  </a:t>
            </a:r>
            <a:r>
              <a:rPr lang="en-US" sz="1600" b="1" dirty="0" err="1" smtClean="0">
                <a:solidFill>
                  <a:schemeClr val="tx1">
                    <a:lumMod val="95000"/>
                    <a:lumOff val="5000"/>
                  </a:schemeClr>
                </a:solidFill>
                <a:latin typeface="Baskerville Old Face" pitchFamily="18" charset="0"/>
              </a:rPr>
              <a:t>Eridu</a:t>
            </a:r>
            <a:r>
              <a:rPr lang="en-US" sz="1600" b="1" dirty="0" smtClean="0">
                <a:solidFill>
                  <a:schemeClr val="tx1">
                    <a:lumMod val="95000"/>
                    <a:lumOff val="5000"/>
                  </a:schemeClr>
                </a:solidFill>
                <a:latin typeface="Baskerville Old Face" pitchFamily="18" charset="0"/>
              </a:rPr>
              <a:t>, Kish, Nippur, and many more, there started to be more wars, which required more stable law and government in the growing cities. All of these cities of Mesopotamia were ruled by one absolute king. </a:t>
            </a:r>
          </a:p>
          <a:p>
            <a:pPr marL="0" indent="0">
              <a:buNone/>
            </a:pPr>
            <a:r>
              <a:rPr lang="en-US" sz="1600" b="1" dirty="0">
                <a:solidFill>
                  <a:schemeClr val="tx1">
                    <a:lumMod val="95000"/>
                    <a:lumOff val="5000"/>
                  </a:schemeClr>
                </a:solidFill>
                <a:latin typeface="Baskerville Old Face" pitchFamily="18" charset="0"/>
              </a:rPr>
              <a:t>	</a:t>
            </a:r>
            <a:r>
              <a:rPr lang="en-US" sz="1600" b="1" dirty="0" smtClean="0">
                <a:solidFill>
                  <a:schemeClr val="tx1">
                    <a:lumMod val="95000"/>
                    <a:lumOff val="5000"/>
                  </a:schemeClr>
                </a:solidFill>
                <a:latin typeface="Baskerville Old Face" pitchFamily="18" charset="0"/>
              </a:rPr>
              <a:t>One city, more than any other, distinguished itself in making a stable, documented law system than any other. It was the city of Babylon, in its second era, under King Hammurabi. He made a large code of laws written on a clay tablet. These laws were very blunt and harsh. </a:t>
            </a:r>
            <a:r>
              <a:rPr lang="en-US" sz="1600" b="1" dirty="0">
                <a:solidFill>
                  <a:schemeClr val="tx1">
                    <a:lumMod val="95000"/>
                    <a:lumOff val="5000"/>
                  </a:schemeClr>
                </a:solidFill>
                <a:latin typeface="Baskerville Old Face" pitchFamily="18" charset="0"/>
              </a:rPr>
              <a:t>For example, “Law 3: If anyone brings a charge of a crime to the elders [judges], and does not prove what he has charged he shall, if it is a capital offense [punishable by the death penalty] that is charged, be put to </a:t>
            </a:r>
            <a:r>
              <a:rPr lang="en-US" sz="1600" b="1" dirty="0" smtClean="0">
                <a:solidFill>
                  <a:schemeClr val="tx1">
                    <a:lumMod val="95000"/>
                    <a:lumOff val="5000"/>
                  </a:schemeClr>
                </a:solidFill>
                <a:latin typeface="Baskerville Old Face" pitchFamily="18" charset="0"/>
              </a:rPr>
              <a:t>death. Law </a:t>
            </a:r>
            <a:r>
              <a:rPr lang="en-US" sz="1600" b="1" dirty="0">
                <a:solidFill>
                  <a:schemeClr val="tx1">
                    <a:lumMod val="95000"/>
                    <a:lumOff val="5000"/>
                  </a:schemeClr>
                </a:solidFill>
                <a:latin typeface="Baskerville Old Face" pitchFamily="18" charset="0"/>
              </a:rPr>
              <a:t>7:  If a “purchaser” does not bring the merchant and witnesses before whom he bought the article, and its owner brings witnesses who identify it, then the “purchaser” is a thief and shall be put to death, and the owner receives the stolen </a:t>
            </a:r>
            <a:r>
              <a:rPr lang="en-US" sz="1600" b="1" dirty="0" smtClean="0">
                <a:solidFill>
                  <a:schemeClr val="tx1">
                    <a:lumMod val="95000"/>
                    <a:lumOff val="5000"/>
                  </a:schemeClr>
                </a:solidFill>
                <a:latin typeface="Baskerville Old Face" pitchFamily="18" charset="0"/>
              </a:rPr>
              <a:t>article. Law </a:t>
            </a:r>
            <a:r>
              <a:rPr lang="en-US" sz="1600" b="1" dirty="0">
                <a:solidFill>
                  <a:schemeClr val="tx1">
                    <a:lumMod val="95000"/>
                    <a:lumOff val="5000"/>
                  </a:schemeClr>
                </a:solidFill>
                <a:latin typeface="Baskerville Old Face" pitchFamily="18" charset="0"/>
              </a:rPr>
              <a:t>15: If anyone takes a male or female slave of the [king’s] court, or a male or female slave of a freed man, outside the city gates, he shall be put to </a:t>
            </a:r>
            <a:r>
              <a:rPr lang="en-US" sz="1600" b="1" dirty="0" smtClean="0">
                <a:solidFill>
                  <a:schemeClr val="tx1">
                    <a:lumMod val="95000"/>
                    <a:lumOff val="5000"/>
                  </a:schemeClr>
                </a:solidFill>
                <a:latin typeface="Baskerville Old Face" pitchFamily="18" charset="0"/>
              </a:rPr>
              <a:t>death. Law </a:t>
            </a:r>
            <a:r>
              <a:rPr lang="en-US" sz="1600" b="1" dirty="0">
                <a:solidFill>
                  <a:schemeClr val="tx1">
                    <a:lumMod val="95000"/>
                    <a:lumOff val="5000"/>
                  </a:schemeClr>
                </a:solidFill>
                <a:latin typeface="Baskerville Old Face" pitchFamily="18" charset="0"/>
              </a:rPr>
              <a:t>21: If anyone breaks into a house to steal, he shall be put to death there and be buried there</a:t>
            </a:r>
            <a:r>
              <a:rPr lang="en-US" sz="1600" b="1" dirty="0" smtClean="0">
                <a:solidFill>
                  <a:schemeClr val="tx1">
                    <a:lumMod val="95000"/>
                    <a:lumOff val="5000"/>
                  </a:schemeClr>
                </a:solidFill>
                <a:latin typeface="Baskerville Old Face" pitchFamily="18" charset="0"/>
              </a:rPr>
              <a:t>. This code of laws was the first one ever made in history! </a:t>
            </a:r>
            <a:endParaRPr lang="en-US" sz="1600" b="1" dirty="0">
              <a:solidFill>
                <a:schemeClr val="tx1">
                  <a:lumMod val="95000"/>
                  <a:lumOff val="5000"/>
                </a:schemeClr>
              </a:solidFill>
              <a:latin typeface="Baskerville Old Face" pitchFamily="18" charset="0"/>
            </a:endParaRPr>
          </a:p>
          <a:p>
            <a:pPr marL="0" indent="0">
              <a:buNone/>
            </a:pPr>
            <a:endParaRPr lang="en-US" sz="1700" b="1" dirty="0">
              <a:latin typeface="Baskerville Old Face" pitchFamily="18" charset="0"/>
            </a:endParaRPr>
          </a:p>
        </p:txBody>
      </p:sp>
    </p:spTree>
    <p:extLst>
      <p:ext uri="{BB962C8B-B14F-4D97-AF65-F5344CB8AC3E}">
        <p14:creationId xmlns:p14="http://schemas.microsoft.com/office/powerpoint/2010/main" val="78075496"/>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coin.wav"/>
          </p:stSnd>
        </p:sndAc>
      </p:transition>
    </mc:Choice>
    <mc:Fallback xmlns="">
      <p:transition spd="slow">
        <p:fade/>
        <p:sndAc>
          <p:stSnd>
            <p:snd r:embed="rId4" name="coi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457200"/>
            <a:ext cx="3429000" cy="4572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p:cNvSpPr txBox="1"/>
          <p:nvPr/>
        </p:nvSpPr>
        <p:spPr>
          <a:xfrm>
            <a:off x="4267200" y="685800"/>
            <a:ext cx="4572000" cy="4062651"/>
          </a:xfrm>
          <a:prstGeom prst="rect">
            <a:avLst/>
          </a:prstGeom>
          <a:noFill/>
        </p:spPr>
        <p:txBody>
          <a:bodyPr wrap="square" rtlCol="0">
            <a:spAutoFit/>
          </a:bodyPr>
          <a:lstStyle/>
          <a:p>
            <a:r>
              <a:rPr lang="en-US" sz="2400" b="1" dirty="0" smtClean="0">
                <a:latin typeface="Baskerville Old Face" pitchFamily="18" charset="0"/>
              </a:rPr>
              <a:t>The Hammurabi’s Code Tablet: </a:t>
            </a:r>
            <a:r>
              <a:rPr lang="en-US" b="1" dirty="0" smtClean="0">
                <a:latin typeface="Baskerville Old Face" pitchFamily="18" charset="0"/>
              </a:rPr>
              <a:t>This tablet, with 301 laws, was the first code of laws ever developed in the history of the world. Though harsh, they were very effective in Babylonian society. King Hammurabi, ruler of Babylonia, ruled a large empire during his reign over Babylon. This was one of the greatest empires of Babylon. It formed in Babylon’s second major era. It was broken up in the end of Hammurabi’s reign when the Assyrians, barbaric mountain tribes, and the Hittites closed in on the empire and destroyed it. This was the end of the first Babylonian Empire, and the start of Assyrian rule over the region. </a:t>
            </a:r>
            <a:endParaRPr lang="en-US" b="1" dirty="0">
              <a:latin typeface="Baskerville Old Face" pitchFamily="18" charset="0"/>
            </a:endParaRPr>
          </a:p>
        </p:txBody>
      </p:sp>
      <p:sp>
        <p:nvSpPr>
          <p:cNvPr id="6" name="TextBox 5"/>
          <p:cNvSpPr txBox="1"/>
          <p:nvPr/>
        </p:nvSpPr>
        <p:spPr>
          <a:xfrm>
            <a:off x="2057400" y="5486400"/>
            <a:ext cx="4953000" cy="707886"/>
          </a:xfrm>
          <a:prstGeom prst="rect">
            <a:avLst/>
          </a:prstGeom>
          <a:noFill/>
        </p:spPr>
        <p:txBody>
          <a:bodyPr wrap="square" rtlCol="0">
            <a:spAutoFit/>
          </a:bodyPr>
          <a:lstStyle/>
          <a:p>
            <a:r>
              <a:rPr lang="en-US" sz="4000" dirty="0" smtClean="0">
                <a:hlinkClick r:id="rId5"/>
              </a:rPr>
              <a:t>Mesopotamia Website</a:t>
            </a:r>
            <a:endParaRPr lang="en-US" sz="4000" dirty="0"/>
          </a:p>
        </p:txBody>
      </p:sp>
    </p:spTree>
    <p:extLst>
      <p:ext uri="{BB962C8B-B14F-4D97-AF65-F5344CB8AC3E}">
        <p14:creationId xmlns:p14="http://schemas.microsoft.com/office/powerpoint/2010/main" val="3503218728"/>
      </p:ext>
    </p:extLst>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camera.wav"/>
          </p:stSnd>
        </p:sndAc>
      </p:transition>
    </mc:Choice>
    <mc:Fallback xmlns="">
      <p:transition spd="slow">
        <p:blinds dir="vert"/>
        <p:sndAc>
          <p:stSnd>
            <p:snd r:embed="rId6" name="camera.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8000" r="-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4000" b="1" dirty="0" smtClean="0">
                <a:solidFill>
                  <a:schemeClr val="accent6">
                    <a:lumMod val="75000"/>
                  </a:schemeClr>
                </a:solidFill>
                <a:latin typeface="Cooper Black" pitchFamily="18" charset="0"/>
              </a:rPr>
              <a:t>Mesopotamian Society</a:t>
            </a:r>
            <a:endParaRPr lang="en-US" sz="4000" b="1" dirty="0">
              <a:solidFill>
                <a:schemeClr val="accent6">
                  <a:lumMod val="75000"/>
                </a:schemeClr>
              </a:solidFill>
              <a:latin typeface="Cooper Black" pitchFamily="18" charset="0"/>
            </a:endParaRPr>
          </a:p>
        </p:txBody>
      </p:sp>
      <p:sp>
        <p:nvSpPr>
          <p:cNvPr id="3" name="Content Placeholder 2"/>
          <p:cNvSpPr>
            <a:spLocks noGrp="1"/>
          </p:cNvSpPr>
          <p:nvPr>
            <p:ph idx="1"/>
          </p:nvPr>
        </p:nvSpPr>
        <p:spPr>
          <a:xfrm>
            <a:off x="0" y="990600"/>
            <a:ext cx="9144000" cy="5867400"/>
          </a:xfrm>
        </p:spPr>
        <p:txBody>
          <a:bodyPr>
            <a:normAutofit lnSpcReduction="10000"/>
          </a:bodyPr>
          <a:lstStyle/>
          <a:p>
            <a:pPr marL="0" indent="0">
              <a:buNone/>
            </a:pPr>
            <a:r>
              <a:rPr lang="en-US" sz="1600" dirty="0" smtClean="0">
                <a:latin typeface="Baskerville Old Face" pitchFamily="18" charset="0"/>
              </a:rPr>
              <a:t>	</a:t>
            </a:r>
            <a:r>
              <a:rPr lang="en-US" sz="1600" b="1" dirty="0" smtClean="0">
                <a:latin typeface="Baskerville Old Face" pitchFamily="18" charset="0"/>
              </a:rPr>
              <a:t>The society of Mesopotamia developed over the course of Mesopotamian history, from farming communities, to booming cities with specialized labor, governments, laws, and more advancements</a:t>
            </a:r>
            <a:r>
              <a:rPr lang="en-US" sz="1600" b="1" dirty="0" smtClean="0">
                <a:latin typeface="Baskerville Old Face" pitchFamily="18" charset="0"/>
              </a:rPr>
              <a:t>. When the society of Mesopotamia began, the world was entering a new age after the ice age, called the bronze age, in which advancements of society and many other areas of interest advanced in a giant leap from uncivilized, to civilized. When the towns of Mesopotamia developed along the rivers of Tigris and Euphrates, they depended on their small populations to farm for food and care for domesticated livestock. Then, when the towns started to expand, the towns grew into cities and needed more trade goods and tools to help boost the economy. This rushed in the golden era of the cities of Mesopotamia, when artisans, craftsmen, tradesmen, and people who specialized in other thing flocked the streets, selling their goods. Sometimes they formed a caravan and went to other cities to sell or trade their goods. Everybody had a specialized job in Mesopotamia. Some were architects and constructers [not slaves] who made large engineering and construction projects possible. Others, indeed most people were specific artisans or craftsmen who specialized in certain areas such as: stone working, pottery-making, jewelry makers, silversmiths, blacksmiths, weapons makers, weavers, garment makers, goldsmiths, bronze workers, stone cutters, wood cutters, and many, many more!!!!</a:t>
            </a:r>
          </a:p>
          <a:p>
            <a:pPr marL="0" indent="0">
              <a:buNone/>
            </a:pPr>
            <a:r>
              <a:rPr lang="en-US" sz="1600" b="1" dirty="0">
                <a:latin typeface="Baskerville Old Face" pitchFamily="18" charset="0"/>
              </a:rPr>
              <a:t>	</a:t>
            </a:r>
            <a:r>
              <a:rPr lang="en-US" sz="1600" b="1" dirty="0" smtClean="0">
                <a:latin typeface="Baskerville Old Face" pitchFamily="18" charset="0"/>
              </a:rPr>
              <a:t>In Mesopotamian society there were different “brackets”, you could say, or social groups and levels of the population of each city. The obviously highest one was the royalty of the city. This level included the King, a queen and princes and princesses [if the king is married], and maybe high governors of outside states that were related to the king. The second highest level is the nobility of wealthiest citizens who knew the king and the royal family. These people owned the larger houses </a:t>
            </a:r>
            <a:r>
              <a:rPr lang="en-US" sz="1600" b="1" i="1" dirty="0" smtClean="0">
                <a:latin typeface="Baskerville Old Face" pitchFamily="18" charset="0"/>
              </a:rPr>
              <a:t>inside </a:t>
            </a:r>
            <a:r>
              <a:rPr lang="en-US" sz="1600" b="1" dirty="0" smtClean="0">
                <a:latin typeface="Baskerville Old Face" pitchFamily="18" charset="0"/>
              </a:rPr>
              <a:t>the city, and usually owned farms and supported craftsmen. The third highest bracket was the standard citizens who were artisans, craftsmen, tradesmen, and the standard jobs. These citizens had to obey and respect the nobility and the king, who ruled over all. This was the largest group of people. Lastly, the final and lowest level was a “wee bit” smaller than the standard population level. This level was occupied by the slaves who were either captured foreigners, criminals, or the poorest people who owned nothing. Those are the Mesopotamian social levels or “brackets”.</a:t>
            </a:r>
            <a:endParaRPr lang="en-US" sz="1600" b="1" i="1" dirty="0" smtClean="0">
              <a:latin typeface="Baskerville Old Face" pitchFamily="18" charset="0"/>
            </a:endParaRPr>
          </a:p>
          <a:p>
            <a:pPr marL="0" indent="0">
              <a:buNone/>
            </a:pPr>
            <a:r>
              <a:rPr lang="en-US" sz="1600" b="1" dirty="0">
                <a:latin typeface="Baskerville Old Face" pitchFamily="18" charset="0"/>
              </a:rPr>
              <a:t> </a:t>
            </a:r>
            <a:endParaRPr lang="en-US" sz="1600" b="1" dirty="0">
              <a:latin typeface="Baskerville Old Face" pitchFamily="18" charset="0"/>
            </a:endParaRPr>
          </a:p>
        </p:txBody>
      </p:sp>
    </p:spTree>
    <p:extLst>
      <p:ext uri="{BB962C8B-B14F-4D97-AF65-F5344CB8AC3E}">
        <p14:creationId xmlns:p14="http://schemas.microsoft.com/office/powerpoint/2010/main" val="2767772045"/>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whoosh.wav"/>
          </p:stSnd>
        </p:sndAc>
      </p:transition>
    </mc:Choice>
    <mc:Fallback xmlns="">
      <p:transition spd="slow">
        <p:fade/>
        <p:sndAc>
          <p:stSnd>
            <p:snd r:embed="rId4"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378" y="228600"/>
            <a:ext cx="7244443" cy="4563999"/>
          </a:xfrm>
          <a:prstGeom prst="rect">
            <a:avLst/>
          </a:prstGeom>
          <a:ln>
            <a:noFill/>
          </a:ln>
          <a:effectLst>
            <a:softEdge rad="112500"/>
          </a:effectLst>
        </p:spPr>
      </p:pic>
      <p:sp>
        <p:nvSpPr>
          <p:cNvPr id="2" name="TextBox 1"/>
          <p:cNvSpPr txBox="1"/>
          <p:nvPr/>
        </p:nvSpPr>
        <p:spPr>
          <a:xfrm>
            <a:off x="2667000" y="4792599"/>
            <a:ext cx="3848102" cy="369332"/>
          </a:xfrm>
          <a:prstGeom prst="rect">
            <a:avLst/>
          </a:prstGeom>
          <a:noFill/>
        </p:spPr>
        <p:txBody>
          <a:bodyPr wrap="square" rtlCol="0">
            <a:spAutoFit/>
          </a:bodyPr>
          <a:lstStyle/>
          <a:p>
            <a:r>
              <a:rPr lang="en-US" dirty="0" smtClean="0"/>
              <a:t>An Artist’s Depiction of a Sumerian </a:t>
            </a:r>
            <a:r>
              <a:rPr lang="en-US" dirty="0" smtClean="0"/>
              <a:t>City </a:t>
            </a:r>
            <a:endParaRPr lang="en-US" dirty="0"/>
          </a:p>
        </p:txBody>
      </p:sp>
      <p:sp>
        <p:nvSpPr>
          <p:cNvPr id="3" name="TextBox 2"/>
          <p:cNvSpPr txBox="1"/>
          <p:nvPr/>
        </p:nvSpPr>
        <p:spPr>
          <a:xfrm>
            <a:off x="990600" y="5562600"/>
            <a:ext cx="6858000" cy="830997"/>
          </a:xfrm>
          <a:prstGeom prst="rect">
            <a:avLst/>
          </a:prstGeom>
          <a:noFill/>
        </p:spPr>
        <p:txBody>
          <a:bodyPr wrap="square" rtlCol="0">
            <a:spAutoFit/>
          </a:bodyPr>
          <a:lstStyle/>
          <a:p>
            <a:r>
              <a:rPr lang="en-US" sz="2400" dirty="0" smtClean="0">
                <a:hlinkClick r:id="rId5"/>
              </a:rPr>
              <a:t>http://video.nationalgeographic.com/video/kids/people-places-kids/iraq-mesopotamia-kids/</a:t>
            </a:r>
            <a:endParaRPr lang="en-US" sz="2400" dirty="0"/>
          </a:p>
        </p:txBody>
      </p:sp>
    </p:spTree>
    <p:extLst>
      <p:ext uri="{BB962C8B-B14F-4D97-AF65-F5344CB8AC3E}">
        <p14:creationId xmlns:p14="http://schemas.microsoft.com/office/powerpoint/2010/main" val="1148988720"/>
      </p:ext>
    </p:extLst>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camera.wav"/>
          </p:stSnd>
        </p:sndAc>
      </p:transition>
    </mc:Choice>
    <mc:Fallback xmlns="">
      <p:transition spd="slow">
        <p:blinds dir="vert"/>
        <p:sndAc>
          <p:stSnd>
            <p:snd r:embed="rId6" name="camera.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6000"/>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accent6">
                    <a:lumMod val="75000"/>
                  </a:schemeClr>
                </a:solidFill>
                <a:latin typeface="Algerian" pitchFamily="82" charset="0"/>
              </a:rPr>
              <a:t>Mesopotamian Empire</a:t>
            </a:r>
            <a:endParaRPr lang="en-US" sz="5400" b="1" dirty="0">
              <a:solidFill>
                <a:schemeClr val="accent6">
                  <a:lumMod val="75000"/>
                </a:schemeClr>
              </a:solidFill>
              <a:latin typeface="Algerian" pitchFamily="82" charset="0"/>
            </a:endParaRPr>
          </a:p>
        </p:txBody>
      </p:sp>
      <p:sp>
        <p:nvSpPr>
          <p:cNvPr id="3" name="Content Placeholder 2"/>
          <p:cNvSpPr>
            <a:spLocks noGrp="1"/>
          </p:cNvSpPr>
          <p:nvPr>
            <p:ph idx="1"/>
          </p:nvPr>
        </p:nvSpPr>
        <p:spPr>
          <a:xfrm>
            <a:off x="0" y="1219200"/>
            <a:ext cx="9144000" cy="5638800"/>
          </a:xfrm>
        </p:spPr>
        <p:txBody>
          <a:bodyPr>
            <a:normAutofit/>
          </a:bodyPr>
          <a:lstStyle/>
          <a:p>
            <a:pPr marL="0" indent="0">
              <a:buNone/>
            </a:pPr>
            <a:r>
              <a:rPr lang="en-US" sz="1400" dirty="0" smtClean="0">
                <a:solidFill>
                  <a:srgbClr val="FF0000"/>
                </a:solidFill>
                <a:latin typeface="Baskerville Old Face" pitchFamily="18" charset="0"/>
              </a:rPr>
              <a:t>	</a:t>
            </a:r>
            <a:r>
              <a:rPr lang="en-US" sz="1400" b="1" dirty="0" smtClean="0">
                <a:solidFill>
                  <a:schemeClr val="tx1">
                    <a:lumMod val="95000"/>
                    <a:lumOff val="5000"/>
                  </a:schemeClr>
                </a:solidFill>
                <a:latin typeface="Baskerville Old Face" pitchFamily="18" charset="0"/>
              </a:rPr>
              <a:t>One of the areas that Mesopotamia showed its might in was</a:t>
            </a:r>
            <a:r>
              <a:rPr lang="en-US" sz="1400" b="1" dirty="0">
                <a:solidFill>
                  <a:schemeClr val="tx1">
                    <a:lumMod val="95000"/>
                    <a:lumOff val="5000"/>
                  </a:schemeClr>
                </a:solidFill>
                <a:latin typeface="Baskerville Old Face" pitchFamily="18" charset="0"/>
              </a:rPr>
              <a:t> </a:t>
            </a:r>
            <a:r>
              <a:rPr lang="en-US" sz="1400" b="1" dirty="0" smtClean="0">
                <a:solidFill>
                  <a:schemeClr val="tx1">
                    <a:lumMod val="95000"/>
                    <a:lumOff val="5000"/>
                  </a:schemeClr>
                </a:solidFill>
                <a:latin typeface="Baskerville Old Face" pitchFamily="18" charset="0"/>
              </a:rPr>
              <a:t>its quench for blood, power, land, and an empire. Each of the Mesopotamian city-states had its own armed fighting force. Some were lethal, killing machines that could conquer a city in a quick two days, while others were more equipped for defense of their beloved homeland city. These armies were led by their king, or a lead general appointed by the king. These armies started to innovate the way that war was waged across the ancient world. With new inventions, ideas, and processes, like mathematics and the wheel, new battle weapons started to emerge. Some were early forms of the catapult, and others were battle chariots that were used widely across the ancient world after Ancient Mesopotamia came up with them. </a:t>
            </a:r>
          </a:p>
          <a:p>
            <a:pPr marL="0" indent="0">
              <a:buNone/>
            </a:pPr>
            <a:r>
              <a:rPr lang="en-US" sz="1400" b="1" dirty="0">
                <a:solidFill>
                  <a:schemeClr val="tx1">
                    <a:lumMod val="95000"/>
                    <a:lumOff val="5000"/>
                  </a:schemeClr>
                </a:solidFill>
                <a:latin typeface="Baskerville Old Face" pitchFamily="18" charset="0"/>
              </a:rPr>
              <a:t>	</a:t>
            </a:r>
            <a:r>
              <a:rPr lang="en-US" sz="1400" b="1" dirty="0" smtClean="0">
                <a:solidFill>
                  <a:schemeClr val="tx1">
                    <a:lumMod val="95000"/>
                    <a:lumOff val="5000"/>
                  </a:schemeClr>
                </a:solidFill>
                <a:latin typeface="Baskerville Old Face" pitchFamily="18" charset="0"/>
              </a:rPr>
              <a:t>One of the first empires of Mesopotamia was the Sumerian Empire. It was formed when Sargon united the city-states of Mesopotamia in the south near the delta of the two rivers. This empire expanded greatly and stretched over almost the whole length of the Mesopotamia Region. He built a new capital called Akkad. His empire stretched over 900 miles, or the distance between Los Angeles, CA, to Portland, Oregon [</a:t>
            </a:r>
            <a:r>
              <a:rPr lang="en-US" sz="1400" b="1" u="sng" dirty="0" smtClean="0">
                <a:solidFill>
                  <a:schemeClr val="tx1">
                    <a:lumMod val="95000"/>
                    <a:lumOff val="5000"/>
                  </a:schemeClr>
                </a:solidFill>
                <a:latin typeface="Baskerville Old Face" pitchFamily="18" charset="0"/>
              </a:rPr>
              <a:t>Our World</a:t>
            </a:r>
            <a:r>
              <a:rPr lang="en-US" sz="1400" b="1" dirty="0" smtClean="0">
                <a:solidFill>
                  <a:schemeClr val="tx1">
                    <a:lumMod val="95000"/>
                    <a:lumOff val="5000"/>
                  </a:schemeClr>
                </a:solidFill>
                <a:latin typeface="Baskerville Old Face" pitchFamily="18" charset="0"/>
              </a:rPr>
              <a:t>]. After Sargon’s death, his empire broke up and the city-states went back to their individual governments. The next great empire after this was Hammurabi’s Babylonian Empire [described in slide 4]. </a:t>
            </a:r>
          </a:p>
          <a:p>
            <a:pPr marL="0" indent="0">
              <a:buNone/>
            </a:pPr>
            <a:r>
              <a:rPr lang="en-US" sz="1400" b="1" dirty="0">
                <a:solidFill>
                  <a:schemeClr val="tx1">
                    <a:lumMod val="95000"/>
                    <a:lumOff val="5000"/>
                  </a:schemeClr>
                </a:solidFill>
                <a:latin typeface="Baskerville Old Face" pitchFamily="18" charset="0"/>
              </a:rPr>
              <a:t>	</a:t>
            </a:r>
            <a:r>
              <a:rPr lang="en-US" sz="1400" b="1" dirty="0" smtClean="0">
                <a:solidFill>
                  <a:schemeClr val="tx1">
                    <a:lumMod val="95000"/>
                    <a:lumOff val="5000"/>
                  </a:schemeClr>
                </a:solidFill>
                <a:latin typeface="Baskerville Old Face" pitchFamily="18" charset="0"/>
              </a:rPr>
              <a:t>After the Assyrians took control of the Mesopotamian region and stationed their capital at Nineveh, the people of Mesopotamia started to rebel. The most powerful city to rebel was Babylon again. When Nebuchadnezzar came into power, he destroyed the Assyrians through swift military campaigns that decimated the Assyrian Empire. In his conquest, he made an empire that stretched over most of the middle east, excluding anywhere east of the western Iranian Mountains, including Egypt, the eastern half of Turkey, and Northern Saudi Arabia. His ruthlessness can be shown in his rule and conquest over Israel and Jerusalem. When he conquered it, he stationed a military governor and a small garrison to control the city, but they were quickly overthrown. When they were, he sent out a whole army to pillage, burn, and destroy the city including the Jewish temple, which instilled great sorrow in the people of Jerusalem which can be shown in many psalms and stories of the old testament in the bible. After this empire rose to power, it was destroyed by the Persians under the rule of Belshazzar. The Persian Empire would rule over this region of the middle east until Alexander the Great destroyed the Persians in </a:t>
            </a:r>
            <a:r>
              <a:rPr lang="en-US" sz="1400" b="1" smtClean="0">
                <a:solidFill>
                  <a:schemeClr val="tx1">
                    <a:lumMod val="95000"/>
                    <a:lumOff val="5000"/>
                  </a:schemeClr>
                </a:solidFill>
                <a:latin typeface="Baskerville Old Face" pitchFamily="18" charset="0"/>
              </a:rPr>
              <a:t>his military </a:t>
            </a:r>
            <a:r>
              <a:rPr lang="en-US" sz="1400" b="1" dirty="0" smtClean="0">
                <a:solidFill>
                  <a:schemeClr val="tx1">
                    <a:lumMod val="95000"/>
                    <a:lumOff val="5000"/>
                  </a:schemeClr>
                </a:solidFill>
                <a:latin typeface="Baskerville Old Face" pitchFamily="18" charset="0"/>
              </a:rPr>
              <a:t>campaigns. </a:t>
            </a:r>
            <a:endParaRPr lang="en-US" sz="1400" b="1" dirty="0">
              <a:solidFill>
                <a:schemeClr val="tx1">
                  <a:lumMod val="95000"/>
                  <a:lumOff val="5000"/>
                </a:schemeClr>
              </a:solidFill>
              <a:latin typeface="Baskerville Old Face" pitchFamily="18" charset="0"/>
            </a:endParaRPr>
          </a:p>
        </p:txBody>
      </p:sp>
    </p:spTree>
    <p:extLst>
      <p:ext uri="{BB962C8B-B14F-4D97-AF65-F5344CB8AC3E}">
        <p14:creationId xmlns:p14="http://schemas.microsoft.com/office/powerpoint/2010/main" val="3267950431"/>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arrow.wav"/>
          </p:stSnd>
        </p:sndAc>
      </p:transition>
    </mc:Choice>
    <mc:Fallback xmlns="">
      <p:transition spd="slow">
        <p:fade/>
        <p:sndAc>
          <p:stSnd>
            <p:snd r:embed="rId4"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TotalTime>
  <Words>164</Words>
  <Application>Microsoft Office PowerPoint</Application>
  <PresentationFormat>On-screen Show (4:3)</PresentationFormat>
  <Paragraphs>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Ancient Mesopotamia L.E.G.S. PowerPoint Presentation</vt:lpstr>
      <vt:lpstr>Ancient Mesopotamia: Laws, Empire, Government, and Society  Essential Question: In order to maintain order and stability, how have past civilizations arranged different groups and their responsibilities (society), organized power to control their populations (government and law), and extended power over other territories (empire)? </vt:lpstr>
      <vt:lpstr>Mesopotamian Law and Government</vt:lpstr>
      <vt:lpstr>PowerPoint Presentation</vt:lpstr>
      <vt:lpstr>Mesopotamian Society</vt:lpstr>
      <vt:lpstr>PowerPoint Presentation</vt:lpstr>
      <vt:lpstr>Mesopotamian Empire</vt:lpstr>
    </vt:vector>
  </TitlesOfParts>
  <Company>Lakeland Central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Mesopotamia L.E.G.S. PowerPoint Presentation</dc:title>
  <dc:creator>Lakeland CSD</dc:creator>
  <cp:lastModifiedBy>Lakeland CSD</cp:lastModifiedBy>
  <cp:revision>44</cp:revision>
  <dcterms:created xsi:type="dcterms:W3CDTF">2012-03-29T18:30:37Z</dcterms:created>
  <dcterms:modified xsi:type="dcterms:W3CDTF">2012-04-10T19:19:37Z</dcterms:modified>
</cp:coreProperties>
</file>